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6AE1-2278-A900-E6C2-AF7F09584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8246F-BA80-EB2D-37D4-0AA20917C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323C9-D3CC-B266-4E91-2DA847A2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7CE6-EFAE-0FB2-70C3-3341E0CF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C6DC3-7729-825B-C2DE-7FE1FD67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0D1B1-750A-85CB-2993-513019AA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644BB-1945-7B79-7815-643C6D9BD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9B572-C7FA-C19A-B042-9C1E4678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E6525-6614-DF9B-5991-97EE721A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9A804-B0E2-F179-3ECE-6C9A41013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7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2F72D4-E7E7-45E5-EBEC-E618015F8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FB3A4A-BE68-F9CC-A49D-FE0A04E33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3EE55-875C-9240-5A3E-B291452A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D5494-CA62-B69E-CB93-CE3DD398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4CCB0-C441-4C1B-4428-8A55CAAF2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9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FFFA-2B97-2846-E8B1-A9747D59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841D4-E0F2-E5D0-68A6-6D4FD916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70849-9930-8030-FF01-2C8B1E4DE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967ED-70D4-E75E-8301-AB5A394A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F53A-6FE0-3A5F-7E35-AB220AFD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2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3FDDC-8BAF-B9A4-7830-753EDE654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CD9D3-D100-954D-20ED-F147A6191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3AF1-F026-578A-4786-C3996736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A99E6-2C5B-E0E0-4F41-2821ACE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86800-DDCF-527D-EB96-93974E79E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6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4ECF-F57A-DAA5-308B-03308E1B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ECF82-56F2-8F71-33F5-ABFCBDF03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4602B-197C-15E5-1A6F-F0F5C68FA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4F910-CC0A-7074-0B58-F015429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7419B-355A-0917-F089-0677C94E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A8F61-064C-B47A-CD70-05B8A5A2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13AE6-A635-A07A-5331-FF1408F7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B0366-8B2D-55C6-0CED-6D6633538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C051E-399E-7CEE-46C9-DC241A6C3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8819F-BABE-8842-2A91-53D9A6086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08EA4D-54BD-E0CB-7658-8024B2614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3E7F5-C0BF-FE4B-A77B-42FFACCD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C307FB-33A4-9E88-FB17-E4C05390B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6B87B-F11E-358F-D3DC-33B2DE5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1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F527-3C82-0063-7380-8E6ED33E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066E8-9755-0F7A-8375-E21ADDD1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B6C2A-01F3-0010-292E-30173632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98CB9-0FB8-CA2C-5CEC-AF5D34E5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1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1EFBB-6A8B-474A-8841-56ABB951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A8E27F-6DDA-3F34-2957-3F95F37B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44FA4-50F9-B0A7-28AD-96E91371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43E7-AECB-740B-AD09-61F7D784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5C46C-4883-9BD0-7D46-7CB8DFB6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D46FE-B9B3-7FCE-045E-94FC7311F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D408D-2DEA-FB26-840D-00220CE6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7EC15-5EC5-4F20-0D45-36C016BA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07A67-54A9-4561-A97D-EDDA0879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7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C68B8-E156-3734-7BC7-D32FBF91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A82F63-196D-E7BB-2902-8ADD35B4B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B6608-8C47-B5D4-6507-51D9777B9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EBA83-9779-8AD5-9CF6-24C933EF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843D6-EABC-3993-60FB-9015A5FF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D860-21AC-34B7-156F-5A4E9162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699C6-4809-73FD-77C8-945AEA3F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AD7A9-732A-1735-68D9-81784F0A4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22A0A-2CC2-461B-1C9D-8877417E6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322D-DC23-4EEC-AA33-E485F862943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BBC5C-3ECA-1288-2E52-EA3056065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D1798-486D-D5CB-BEA5-B70392273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22A3-F920-4E51-ABBE-47BF1F4E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8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 descr="A close-up of a purple and white triangle">
            <a:extLst>
              <a:ext uri="{FF2B5EF4-FFF2-40B4-BE49-F238E27FC236}">
                <a16:creationId xmlns:a16="http://schemas.microsoft.com/office/drawing/2014/main" id="{D98EEE2D-1AE5-11E6-E28B-266378023E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9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06511FF-4EA4-51C7-C8C9-68328DB03F93}"/>
              </a:ext>
            </a:extLst>
          </p:cNvPr>
          <p:cNvSpPr txBox="1"/>
          <p:nvPr/>
        </p:nvSpPr>
        <p:spPr>
          <a:xfrm>
            <a:off x="-1524" y="137971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51469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Roasted Chickpea, Tomato &amp; Chicken Bowls: BW I</a:t>
            </a:r>
            <a:endParaRPr lang="en-US" sz="2800" b="1" i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F797D7-73DD-8748-59C7-C9D3E9439283}"/>
              </a:ext>
            </a:extLst>
          </p:cNvPr>
          <p:cNvSpPr txBox="1"/>
          <p:nvPr/>
        </p:nvSpPr>
        <p:spPr>
          <a:xfrm>
            <a:off x="453006" y="2290194"/>
            <a:ext cx="45468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/>
              <a:t>Ingredients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6DC1B5-055E-0B9E-820D-11E173A138AF}"/>
              </a:ext>
            </a:extLst>
          </p:cNvPr>
          <p:cNvSpPr txBox="1"/>
          <p:nvPr/>
        </p:nvSpPr>
        <p:spPr>
          <a:xfrm>
            <a:off x="360727" y="2721082"/>
            <a:ext cx="4269996" cy="408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½ Tbsp. coriander seeds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effectLst/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tsp. cumin seeds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¼ tsp. red pepper flakes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Pepper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2 cups grape tomatoes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effectLst/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4 cloves garlic, smashed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2 Tbsp. plus 1 tsp. olive oil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effectLst/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(8 oz) skinless chicken breast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(5 oz. can) chickpeas, rinsed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effectLst/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c. cooked farro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scallion, thinly sliced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effectLst/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1 ½ Tbsp. white wine vinegar</a:t>
            </a:r>
          </a:p>
          <a:p>
            <a:pPr marL="0" marR="0" font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5D51A2"/>
                </a:solidFill>
                <a:latin typeface="NeoSansPro-Medium"/>
                <a:ea typeface="Calibri" panose="020F0502020204030204" pitchFamily="34" charset="0"/>
                <a:cs typeface="Arial" panose="020B0604020202020204" pitchFamily="34" charset="0"/>
              </a:rPr>
              <a:t>4 cups baby greens (spinach, kale, arugula or combo)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font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NeoSansPro-Medium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CE9DBD-678B-5698-E5DB-5119E88CBCD5}"/>
              </a:ext>
            </a:extLst>
          </p:cNvPr>
          <p:cNvSpPr txBox="1"/>
          <p:nvPr/>
        </p:nvSpPr>
        <p:spPr>
          <a:xfrm>
            <a:off x="7341766" y="2290193"/>
            <a:ext cx="45468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Instructions</a:t>
            </a:r>
          </a:p>
          <a:p>
            <a:pPr marL="342900" indent="-342900">
              <a:buAutoNum type="arabicPeriod"/>
            </a:pPr>
            <a:r>
              <a:rPr lang="en-US" sz="1400" i="1" dirty="0"/>
              <a:t>Heat oven to 425 degrees F.  With mortar &amp; pestle, coarsely grind coriander &amp; cumin seeds.  Stir in red pepper flakes.</a:t>
            </a:r>
          </a:p>
          <a:p>
            <a:pPr marL="342900" indent="-342900">
              <a:buAutoNum type="arabicPeriod"/>
            </a:pPr>
            <a:r>
              <a:rPr lang="en-US" sz="1400" i="1" dirty="0"/>
              <a:t>On rimmed baking sheet, toss tomatoes &amp; garlic with 1 Tbsp. oil &amp; spices.  Roast 12 minutes.</a:t>
            </a:r>
          </a:p>
          <a:p>
            <a:pPr marL="342900" indent="-342900">
              <a:buAutoNum type="arabicPeriod"/>
            </a:pPr>
            <a:r>
              <a:rPr lang="en-US" sz="1400" i="1" dirty="0"/>
              <a:t>Heat 1 tsp. oil in small skillet on medium.  Season chicken with pepper and cook until golden brown, 5-6 minutes.  Turn &amp; cook 1 minute.</a:t>
            </a:r>
          </a:p>
          <a:p>
            <a:pPr marL="342900" indent="-342900">
              <a:buAutoNum type="arabicPeriod"/>
            </a:pPr>
            <a:r>
              <a:rPr lang="en-US" sz="1400" i="1" dirty="0"/>
              <a:t>Toss mixture with chickpeas, nestle chicken among tomatoes &amp; continue roasting until chicken is cooked thru, 6 to 8 minutes more.  Transfer chicken to cutting board &amp; let rest 5 minutes, before slicing.</a:t>
            </a:r>
          </a:p>
          <a:p>
            <a:pPr marL="342900" indent="-342900">
              <a:buAutoNum type="arabicPeriod"/>
            </a:pPr>
            <a:r>
              <a:rPr lang="en-US" sz="1400" i="1" dirty="0"/>
              <a:t>In bowl, toss farro, scallion, vinegar, remaining 1 Tbs. oil, &amp; pinch of  pepper.  Fold in chickpea-tomato mixture &amp; chicken, then greens.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852746-B2F8-2DC6-7361-E015C3875F93}"/>
              </a:ext>
            </a:extLst>
          </p:cNvPr>
          <p:cNvSpPr txBox="1"/>
          <p:nvPr/>
        </p:nvSpPr>
        <p:spPr>
          <a:xfrm>
            <a:off x="75501" y="6365396"/>
            <a:ext cx="322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Serving Size</a:t>
            </a:r>
            <a:r>
              <a:rPr lang="en-US" dirty="0">
                <a:solidFill>
                  <a:srgbClr val="7030A0"/>
                </a:solidFill>
              </a:rPr>
              <a:t>: 1 cup, 4 servings</a:t>
            </a:r>
          </a:p>
        </p:txBody>
      </p:sp>
    </p:spTree>
    <p:extLst>
      <p:ext uri="{BB962C8B-B14F-4D97-AF65-F5344CB8AC3E}">
        <p14:creationId xmlns:p14="http://schemas.microsoft.com/office/powerpoint/2010/main" val="71766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-up of a purple and white triangle">
            <a:extLst>
              <a:ext uri="{FF2B5EF4-FFF2-40B4-BE49-F238E27FC236}">
                <a16:creationId xmlns:a16="http://schemas.microsoft.com/office/drawing/2014/main" id="{D98EEE2D-1AE5-11E6-E28B-266378023E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98"/>
          <a:stretch/>
        </p:blipFill>
        <p:spPr>
          <a:xfrm>
            <a:off x="-32701" y="0"/>
            <a:ext cx="12191980" cy="68567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06511FF-4EA4-51C7-C8C9-68328DB03F93}"/>
              </a:ext>
            </a:extLst>
          </p:cNvPr>
          <p:cNvSpPr txBox="1"/>
          <p:nvPr/>
        </p:nvSpPr>
        <p:spPr>
          <a:xfrm>
            <a:off x="-169304" y="117837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51469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Roasted Chickpea, Tomato &amp; Chicken Bowls</a:t>
            </a:r>
            <a:endParaRPr lang="en-US" sz="2800" b="1" i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F797D7-73DD-8748-59C7-C9D3E9439283}"/>
              </a:ext>
            </a:extLst>
          </p:cNvPr>
          <p:cNvSpPr txBox="1"/>
          <p:nvPr/>
        </p:nvSpPr>
        <p:spPr>
          <a:xfrm>
            <a:off x="7013604" y="2577410"/>
            <a:ext cx="45468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/>
              <a:t>Nutrition Tip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AF5CEC-6A52-4AA6-A173-84EEA6DD8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100" y="2214729"/>
            <a:ext cx="3226641" cy="34648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B167D3-3775-4A4A-8BEB-D2B4076D5EB0}"/>
              </a:ext>
            </a:extLst>
          </p:cNvPr>
          <p:cNvSpPr txBox="1"/>
          <p:nvPr/>
        </p:nvSpPr>
        <p:spPr>
          <a:xfrm>
            <a:off x="7686783" y="3145130"/>
            <a:ext cx="32266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/>
              <a:t>Farro is an ancient whole grain (similar to rice) that has a nutty flavor and chewy texture – just ¼ cup contains 7 grams of fiber and 7 grams of protein to help keep you full! Add to bowls, salads, soups and more!</a:t>
            </a:r>
          </a:p>
        </p:txBody>
      </p:sp>
    </p:spTree>
    <p:extLst>
      <p:ext uri="{BB962C8B-B14F-4D97-AF65-F5344CB8AC3E}">
        <p14:creationId xmlns:p14="http://schemas.microsoft.com/office/powerpoint/2010/main" val="109946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307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NeoSansPro-Medium</vt:lpstr>
      <vt:lpstr>Trebuchet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Tyberg, Ashlee</dc:creator>
  <cp:lastModifiedBy>Colbert, Amy</cp:lastModifiedBy>
  <cp:revision>19</cp:revision>
  <dcterms:created xsi:type="dcterms:W3CDTF">2024-01-11T18:43:32Z</dcterms:created>
  <dcterms:modified xsi:type="dcterms:W3CDTF">2024-08-21T20:43:02Z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b86c14-7a6f-495c-8ad3-202986669410_Enabled">
    <vt:lpwstr>true</vt:lpwstr>
  </property>
  <property fmtid="{D5CDD505-2E9C-101B-9397-08002B2CF9AE}" pid="3" name="MSIP_Label_b1b86c14-7a6f-495c-8ad3-202986669410_SetDate">
    <vt:lpwstr>2024-08-20T20:25:01Z</vt:lpwstr>
  </property>
  <property fmtid="{D5CDD505-2E9C-101B-9397-08002B2CF9AE}" pid="4" name="MSIP_Label_b1b86c14-7a6f-495c-8ad3-202986669410_Method">
    <vt:lpwstr>Standard</vt:lpwstr>
  </property>
  <property fmtid="{D5CDD505-2E9C-101B-9397-08002B2CF9AE}" pid="5" name="MSIP_Label_b1b86c14-7a6f-495c-8ad3-202986669410_Name">
    <vt:lpwstr>Internal</vt:lpwstr>
  </property>
  <property fmtid="{D5CDD505-2E9C-101B-9397-08002B2CF9AE}" pid="6" name="MSIP_Label_b1b86c14-7a6f-495c-8ad3-202986669410_SiteId">
    <vt:lpwstr>2596038f-3ea4-4f0c-aed1-066eb6544c3b</vt:lpwstr>
  </property>
  <property fmtid="{D5CDD505-2E9C-101B-9397-08002B2CF9AE}" pid="7" name="MSIP_Label_b1b86c14-7a6f-495c-8ad3-202986669410_ActionId">
    <vt:lpwstr>745f5ba5-e89d-4461-9f7b-886136dda197</vt:lpwstr>
  </property>
  <property fmtid="{D5CDD505-2E9C-101B-9397-08002B2CF9AE}" pid="8" name="MSIP_Label_b1b86c14-7a6f-495c-8ad3-202986669410_ContentBits">
    <vt:lpwstr>0</vt:lpwstr>
  </property>
</Properties>
</file>